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Alice"/>
      <p:regular r:id="rId16"/>
    </p:embeddedFont>
    <p:embeddedFont>
      <p:font typeface="Alice"/>
      <p:regular r:id="rId17"/>
    </p:embeddedFont>
    <p:embeddedFont>
      <p:font typeface="Lora"/>
      <p:regular r:id="rId18"/>
    </p:embeddedFont>
    <p:embeddedFont>
      <p:font typeface="Lora"/>
      <p:regular r:id="rId19"/>
    </p:embeddedFont>
    <p:embeddedFont>
      <p:font typeface="Lora"/>
      <p:regular r:id="rId20"/>
    </p:embeddedFont>
    <p:embeddedFont>
      <p:font typeface="Lora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3-1.png>
</file>

<file path=ppt/media/image-3-2.png>
</file>

<file path=ppt/media/image-3-3.svg>
</file>

<file path=ppt/media/image-3-4.png>
</file>

<file path=ppt/media/image-3-5.svg>
</file>

<file path=ppt/media/image-3-6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6-1.pn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7-1.png>
</file>

<file path=ppt/media/image-8-1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svg"/><Relationship Id="rId4" Type="http://schemas.openxmlformats.org/officeDocument/2006/relationships/image" Target="../media/image-3-4.png"/><Relationship Id="rId5" Type="http://schemas.openxmlformats.org/officeDocument/2006/relationships/image" Target="../media/image-3-5.svg"/><Relationship Id="rId6" Type="http://schemas.openxmlformats.org/officeDocument/2006/relationships/image" Target="../media/image-3-6.pn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slideLayout" Target="../slideLayouts/slideLayout6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svg"/><Relationship Id="rId9" Type="http://schemas.openxmlformats.org/officeDocument/2006/relationships/slideLayout" Target="../slideLayouts/slideLayout7.xml"/><Relationship Id="rId10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slideLayout" Target="../slideLayouts/slideLayout10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79564"/>
            <a:ext cx="565892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CSS: Do Inline ao Externo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097298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Domine as três formas de estilização CSS e aprenda quando usar cada uma. Ao final desta aula, você será capaz de estruturar seus projetos com boas práticas, separando estilo e conteúdo de forma profissional.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0911"/>
            <a:ext cx="783895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Por Que Separar Estilo e Conteúdo?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687003"/>
            <a:ext cx="283106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 Problema do CSS Inline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195518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Imagine ter que modificar a cor de todos os títulos do seu site. Com CSS inline, você precisaria editar cada elemento HTML individualmente — um verdadeiro pesadelo de manutenção.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4371380"/>
            <a:ext cx="6279356" cy="1250275"/>
          </a:xfrm>
          <a:prstGeom prst="roundRect">
            <a:avLst>
              <a:gd name="adj" fmla="val 2381"/>
            </a:avLst>
          </a:prstGeom>
          <a:solidFill>
            <a:srgbClr val="EFEEEB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4371380"/>
            <a:ext cx="6299121" cy="1250275"/>
          </a:xfrm>
          <a:prstGeom prst="roundRect">
            <a:avLst>
              <a:gd name="adj" fmla="val 2381"/>
            </a:avLst>
          </a:prstGeom>
          <a:solidFill>
            <a:srgbClr val="EFEEEB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4520208"/>
            <a:ext cx="5902404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&lt;h1 style="color: blue; font-size: 24px;"&gt;  Texto de exemplo&lt;/h1&gt;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844897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Esse código mistura estrutura com apresentação, tornando o HTML difícil de ler e impossível de reutilizar.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2687003"/>
            <a:ext cx="476404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 Solução: Separação de Responsabilidades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564874" y="319551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Ao separar CSS do HTML, você ganha: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3691652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Manutenção simplificada — altere um arquivo, atualize todo o site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439614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Código mais limpo e legível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478309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Reutilização de estilos entre páginas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17005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Colaboração eficiente em equipe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564874" y="566618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Nossa meta hoje: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transformar código confuso em uma estrutura profissional e escalável.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6034" y="486608"/>
            <a:ext cx="6304359" cy="512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CSS Interno: Estilos na Tag &lt;style&gt;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656034" y="1245156"/>
            <a:ext cx="7831931" cy="524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 CSS interno vive dentro do próprio documento HTML, dentro de uma tag 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&lt;style&gt;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no 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&lt;head&gt;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 É uma evolução do inline, mas ainda mantém estilo e conteúdo no mesmo arquivo.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656034" y="1954411"/>
            <a:ext cx="7831931" cy="2240518"/>
          </a:xfrm>
          <a:prstGeom prst="roundRect">
            <a:avLst>
              <a:gd name="adj" fmla="val 1098"/>
            </a:avLst>
          </a:prstGeom>
          <a:solidFill>
            <a:srgbClr val="F0EDE6"/>
          </a:solidFill>
          <a:ln/>
        </p:spPr>
      </p:sp>
      <p:sp>
        <p:nvSpPr>
          <p:cNvPr id="6" name="Shape 3"/>
          <p:cNvSpPr/>
          <p:nvPr/>
        </p:nvSpPr>
        <p:spPr>
          <a:xfrm>
            <a:off x="819983" y="2118360"/>
            <a:ext cx="492085" cy="492085"/>
          </a:xfrm>
          <a:prstGeom prst="roundRect">
            <a:avLst>
              <a:gd name="adj" fmla="val 18580297"/>
            </a:avLst>
          </a:prstGeom>
          <a:solidFill>
            <a:srgbClr val="1B5F39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5358" y="2253615"/>
            <a:ext cx="221337" cy="22133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19983" y="2774394"/>
            <a:ext cx="2050375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Quando Usar</a:t>
            </a: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819983" y="3128963"/>
            <a:ext cx="7504033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Páginas únicas ou protótipos rápidos</a:t>
            </a:r>
            <a:endParaRPr lang="en-US" sz="1250" dirty="0"/>
          </a:p>
        </p:txBody>
      </p:sp>
      <p:sp>
        <p:nvSpPr>
          <p:cNvPr id="10" name="Text 6"/>
          <p:cNvSpPr/>
          <p:nvPr/>
        </p:nvSpPr>
        <p:spPr>
          <a:xfrm>
            <a:off x="819983" y="3448764"/>
            <a:ext cx="7504033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Estilos específicos de uma única página</a:t>
            </a:r>
            <a:endParaRPr lang="en-US" sz="1250" dirty="0"/>
          </a:p>
        </p:txBody>
      </p:sp>
      <p:sp>
        <p:nvSpPr>
          <p:cNvPr id="11" name="Text 7"/>
          <p:cNvSpPr/>
          <p:nvPr/>
        </p:nvSpPr>
        <p:spPr>
          <a:xfrm>
            <a:off x="819983" y="3768566"/>
            <a:ext cx="7504033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Testes e experimentos rápidos</a:t>
            </a:r>
            <a:endParaRPr lang="en-US" sz="1250" dirty="0"/>
          </a:p>
        </p:txBody>
      </p:sp>
      <p:sp>
        <p:nvSpPr>
          <p:cNvPr id="12" name="Shape 8"/>
          <p:cNvSpPr/>
          <p:nvPr/>
        </p:nvSpPr>
        <p:spPr>
          <a:xfrm>
            <a:off x="656034" y="4358878"/>
            <a:ext cx="7831931" cy="2240518"/>
          </a:xfrm>
          <a:prstGeom prst="roundRect">
            <a:avLst>
              <a:gd name="adj" fmla="val 1098"/>
            </a:avLst>
          </a:prstGeom>
          <a:solidFill>
            <a:srgbClr val="F0EDE6"/>
          </a:solidFill>
          <a:ln/>
        </p:spPr>
      </p:sp>
      <p:sp>
        <p:nvSpPr>
          <p:cNvPr id="13" name="Shape 9"/>
          <p:cNvSpPr/>
          <p:nvPr/>
        </p:nvSpPr>
        <p:spPr>
          <a:xfrm>
            <a:off x="819983" y="4522827"/>
            <a:ext cx="492085" cy="492085"/>
          </a:xfrm>
          <a:prstGeom prst="roundRect">
            <a:avLst>
              <a:gd name="adj" fmla="val 18580297"/>
            </a:avLst>
          </a:prstGeom>
          <a:solidFill>
            <a:srgbClr val="1B5F39"/>
          </a:solidFill>
          <a:ln/>
        </p:spPr>
      </p:sp>
      <p:pic>
        <p:nvPicPr>
          <p:cNvPr id="14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5358" y="4658082"/>
            <a:ext cx="221337" cy="221337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819983" y="5178862"/>
            <a:ext cx="2050375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Limitações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819983" y="5533430"/>
            <a:ext cx="7504033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Não reutilizável entre páginas</a:t>
            </a:r>
            <a:endParaRPr lang="en-US" sz="1250" dirty="0"/>
          </a:p>
        </p:txBody>
      </p:sp>
      <p:sp>
        <p:nvSpPr>
          <p:cNvPr id="17" name="Text 12"/>
          <p:cNvSpPr/>
          <p:nvPr/>
        </p:nvSpPr>
        <p:spPr>
          <a:xfrm>
            <a:off x="819983" y="5853232"/>
            <a:ext cx="7504033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Aumenta o tamanho do HTML</a:t>
            </a:r>
            <a:endParaRPr lang="en-US" sz="1250" dirty="0"/>
          </a:p>
        </p:txBody>
      </p:sp>
      <p:sp>
        <p:nvSpPr>
          <p:cNvPr id="18" name="Text 13"/>
          <p:cNvSpPr/>
          <p:nvPr/>
        </p:nvSpPr>
        <p:spPr>
          <a:xfrm>
            <a:off x="819983" y="6173033"/>
            <a:ext cx="7504033" cy="2624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Dificulta manutenção em projetos maiores</a:t>
            </a:r>
            <a:endParaRPr lang="en-US" sz="1250" dirty="0"/>
          </a:p>
        </p:txBody>
      </p:sp>
      <p:sp>
        <p:nvSpPr>
          <p:cNvPr id="19" name="Shape 14"/>
          <p:cNvSpPr/>
          <p:nvPr/>
        </p:nvSpPr>
        <p:spPr>
          <a:xfrm>
            <a:off x="656034" y="6783824"/>
            <a:ext cx="7831931" cy="959168"/>
          </a:xfrm>
          <a:prstGeom prst="roundRect">
            <a:avLst>
              <a:gd name="adj" fmla="val 2565"/>
            </a:avLst>
          </a:prstGeom>
          <a:solidFill>
            <a:srgbClr val="C3EED6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983" y="7035760"/>
            <a:ext cx="205026" cy="163949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188958" y="6988731"/>
            <a:ext cx="7135058" cy="524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Dica prática: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Use CSS interno apenas em landing pages simples ou quando precisar de estilos críticos que devem carregar imediatamente com o HTML.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7091" y="369213"/>
            <a:ext cx="6215063" cy="419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Exemplo Prático: Página com CSS Interno</a:t>
            </a:r>
            <a:endParaRPr lang="en-US" sz="2600" dirty="0"/>
          </a:p>
        </p:txBody>
      </p:sp>
      <p:sp>
        <p:nvSpPr>
          <p:cNvPr id="3" name="Shape 1"/>
          <p:cNvSpPr/>
          <p:nvPr/>
        </p:nvSpPr>
        <p:spPr>
          <a:xfrm>
            <a:off x="537091" y="1057394"/>
            <a:ext cx="13556218" cy="6430089"/>
          </a:xfrm>
          <a:prstGeom prst="roundRect">
            <a:avLst>
              <a:gd name="adj" fmla="val 313"/>
            </a:avLst>
          </a:prstGeom>
          <a:solidFill>
            <a:srgbClr val="EFEEEB"/>
          </a:solidFill>
          <a:ln/>
        </p:spPr>
      </p:sp>
      <p:sp>
        <p:nvSpPr>
          <p:cNvPr id="4" name="Shape 2"/>
          <p:cNvSpPr/>
          <p:nvPr/>
        </p:nvSpPr>
        <p:spPr>
          <a:xfrm>
            <a:off x="530423" y="1057394"/>
            <a:ext cx="13569553" cy="6430089"/>
          </a:xfrm>
          <a:prstGeom prst="roundRect">
            <a:avLst>
              <a:gd name="adj" fmla="val 313"/>
            </a:avLst>
          </a:prstGeom>
          <a:solidFill>
            <a:srgbClr val="EFEEEB"/>
          </a:solidFill>
          <a:ln/>
        </p:spPr>
      </p:sp>
      <p:sp>
        <p:nvSpPr>
          <p:cNvPr id="5" name="Text 3"/>
          <p:cNvSpPr/>
          <p:nvPr/>
        </p:nvSpPr>
        <p:spPr>
          <a:xfrm>
            <a:off x="664607" y="1158002"/>
            <a:ext cx="13301186" cy="6228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&lt;!DOCTYPE html&gt;&lt;html lang="pt-BR"&gt;&lt;head&gt;  &lt;title&gt;Cafeteria Aroma&lt;/title&gt;  &lt;style&gt;    body {      font-family: Arial, sans-serif;      background-color: #FAF9F4;      margin: 0;      padding: 20px;    }    h1 {      color: #1B5F39;      text-align: center;    }    .botao {      background-color: #1B5F39;      color: white;      padding: 10px 20px;      border: none;      border-radius: 5px;    }  &lt;/style&gt;&lt;/head&gt;&lt;body&gt;  &lt;h1&gt;Bem-vindo à Cafeteria Aroma&lt;/h1&gt;  &lt;button class="botao"&gt;Ver Cardápio&lt;/button&gt;&lt;/body&gt;&lt;/html&gt;</a:t>
            </a:r>
            <a:endParaRPr lang="en-US" sz="1050" dirty="0"/>
          </a:p>
        </p:txBody>
      </p:sp>
      <p:sp>
        <p:nvSpPr>
          <p:cNvPr id="6" name="Text 4"/>
          <p:cNvSpPr/>
          <p:nvPr/>
        </p:nvSpPr>
        <p:spPr>
          <a:xfrm>
            <a:off x="537091" y="7638455"/>
            <a:ext cx="13556218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Observe como os estilos ficam centralizados no 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&lt;head&gt;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separados do conteúdo do 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&lt;body&gt;</a:t>
            </a:r>
            <a:pPr algn="l" indent="0" marL="0">
              <a:lnSpc>
                <a:spcPts val="1650"/>
              </a:lnSpc>
              <a:buNone/>
            </a:pPr>
            <a:r>
              <a:rPr lang="en-US" sz="10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 Já é uma melhoria significativa em relação ao CSS inline!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12656" y="361950"/>
            <a:ext cx="5737146" cy="411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Classes vs IDs: Entendendo a Diferença</a:t>
            </a:r>
            <a:endParaRPr lang="en-US" sz="2550" dirty="0"/>
          </a:p>
        </p:txBody>
      </p:sp>
      <p:sp>
        <p:nvSpPr>
          <p:cNvPr id="4" name="Shape 1"/>
          <p:cNvSpPr/>
          <p:nvPr/>
        </p:nvSpPr>
        <p:spPr>
          <a:xfrm>
            <a:off x="6012656" y="1167646"/>
            <a:ext cx="8091488" cy="2726769"/>
          </a:xfrm>
          <a:prstGeom prst="roundRect">
            <a:avLst>
              <a:gd name="adj" fmla="val 2683"/>
            </a:avLst>
          </a:prstGeom>
          <a:solidFill>
            <a:srgbClr val="FCFBF8"/>
          </a:solidFill>
          <a:ln/>
        </p:spPr>
      </p:sp>
      <p:sp>
        <p:nvSpPr>
          <p:cNvPr id="5" name="Shape 2"/>
          <p:cNvSpPr/>
          <p:nvPr/>
        </p:nvSpPr>
        <p:spPr>
          <a:xfrm>
            <a:off x="6012656" y="1152406"/>
            <a:ext cx="8091488" cy="60960"/>
          </a:xfrm>
          <a:prstGeom prst="roundRect">
            <a:avLst>
              <a:gd name="adj" fmla="val 32375"/>
            </a:avLst>
          </a:prstGeom>
          <a:solidFill>
            <a:srgbClr val="1B5F39"/>
          </a:solidFill>
          <a:ln/>
        </p:spPr>
      </p:sp>
      <p:sp>
        <p:nvSpPr>
          <p:cNvPr id="6" name="Shape 3"/>
          <p:cNvSpPr/>
          <p:nvPr/>
        </p:nvSpPr>
        <p:spPr>
          <a:xfrm>
            <a:off x="9861054" y="970359"/>
            <a:ext cx="394692" cy="394692"/>
          </a:xfrm>
          <a:prstGeom prst="roundRect">
            <a:avLst>
              <a:gd name="adj" fmla="val 231674"/>
            </a:avLst>
          </a:prstGeom>
          <a:solidFill>
            <a:srgbClr val="1B5F39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79402" y="1088708"/>
            <a:ext cx="157877" cy="15787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159460" y="1496497"/>
            <a:ext cx="1644610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Classes (.classe)</a:t>
            </a:r>
            <a:endParaRPr lang="en-US" sz="1250" dirty="0"/>
          </a:p>
        </p:txBody>
      </p:sp>
      <p:sp>
        <p:nvSpPr>
          <p:cNvPr id="9" name="Text 5"/>
          <p:cNvSpPr/>
          <p:nvPr/>
        </p:nvSpPr>
        <p:spPr>
          <a:xfrm>
            <a:off x="6159460" y="1780937"/>
            <a:ext cx="7797879" cy="421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Classes são como uniformes</a:t>
            </a:r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— podem ser usadas por múltiplos elementos na mesma página. Use classes quando precisar aplicar o mesmo estilo a vários elementos.</a:t>
            </a:r>
            <a:endParaRPr lang="en-US" sz="1000" dirty="0"/>
          </a:p>
        </p:txBody>
      </p:sp>
      <p:sp>
        <p:nvSpPr>
          <p:cNvPr id="10" name="Shape 6"/>
          <p:cNvSpPr/>
          <p:nvPr/>
        </p:nvSpPr>
        <p:spPr>
          <a:xfrm>
            <a:off x="6159460" y="2349937"/>
            <a:ext cx="7797879" cy="1039178"/>
          </a:xfrm>
          <a:prstGeom prst="roundRect">
            <a:avLst>
              <a:gd name="adj" fmla="val 1899"/>
            </a:avLst>
          </a:prstGeom>
          <a:solidFill>
            <a:srgbClr val="EFEEEB"/>
          </a:solidFill>
          <a:ln/>
        </p:spPr>
      </p:sp>
      <p:sp>
        <p:nvSpPr>
          <p:cNvPr id="11" name="Shape 7"/>
          <p:cNvSpPr/>
          <p:nvPr/>
        </p:nvSpPr>
        <p:spPr>
          <a:xfrm>
            <a:off x="6152912" y="2349937"/>
            <a:ext cx="7810976" cy="1039178"/>
          </a:xfrm>
          <a:prstGeom prst="roundRect">
            <a:avLst>
              <a:gd name="adj" fmla="val 1899"/>
            </a:avLst>
          </a:prstGeom>
          <a:solidFill>
            <a:srgbClr val="EFEEEB"/>
          </a:solidFill>
          <a:ln/>
        </p:spPr>
      </p:sp>
      <p:sp>
        <p:nvSpPr>
          <p:cNvPr id="12" name="Text 8"/>
          <p:cNvSpPr/>
          <p:nvPr/>
        </p:nvSpPr>
        <p:spPr>
          <a:xfrm>
            <a:off x="6284476" y="2448520"/>
            <a:ext cx="7547848" cy="842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.botao-primario {  background: #1B5F39;  color: white;}</a:t>
            </a:r>
            <a:endParaRPr lang="en-US" sz="1000" dirty="0"/>
          </a:p>
        </p:txBody>
      </p:sp>
      <p:sp>
        <p:nvSpPr>
          <p:cNvPr id="13" name="Text 9"/>
          <p:cNvSpPr/>
          <p:nvPr/>
        </p:nvSpPr>
        <p:spPr>
          <a:xfrm>
            <a:off x="6159460" y="3537109"/>
            <a:ext cx="7797879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Reutilizável, flexível e a escolha padrão para a maioria dos estilos.</a:t>
            </a:r>
            <a:endParaRPr lang="en-US" sz="1000" dirty="0"/>
          </a:p>
        </p:txBody>
      </p:sp>
      <p:sp>
        <p:nvSpPr>
          <p:cNvPr id="14" name="Shape 10"/>
          <p:cNvSpPr/>
          <p:nvPr/>
        </p:nvSpPr>
        <p:spPr>
          <a:xfrm>
            <a:off x="6012656" y="4223266"/>
            <a:ext cx="8091488" cy="2726769"/>
          </a:xfrm>
          <a:prstGeom prst="roundRect">
            <a:avLst>
              <a:gd name="adj" fmla="val 2683"/>
            </a:avLst>
          </a:prstGeom>
          <a:solidFill>
            <a:srgbClr val="FCFBF8"/>
          </a:solidFill>
          <a:ln/>
        </p:spPr>
      </p:sp>
      <p:sp>
        <p:nvSpPr>
          <p:cNvPr id="15" name="Shape 11"/>
          <p:cNvSpPr/>
          <p:nvPr/>
        </p:nvSpPr>
        <p:spPr>
          <a:xfrm>
            <a:off x="6012656" y="4208026"/>
            <a:ext cx="8091488" cy="60960"/>
          </a:xfrm>
          <a:prstGeom prst="roundRect">
            <a:avLst>
              <a:gd name="adj" fmla="val 32375"/>
            </a:avLst>
          </a:prstGeom>
          <a:solidFill>
            <a:srgbClr val="1B5F39"/>
          </a:solidFill>
          <a:ln/>
        </p:spPr>
      </p:sp>
      <p:sp>
        <p:nvSpPr>
          <p:cNvPr id="16" name="Shape 12"/>
          <p:cNvSpPr/>
          <p:nvPr/>
        </p:nvSpPr>
        <p:spPr>
          <a:xfrm>
            <a:off x="9861054" y="4025979"/>
            <a:ext cx="394692" cy="394692"/>
          </a:xfrm>
          <a:prstGeom prst="roundRect">
            <a:avLst>
              <a:gd name="adj" fmla="val 231674"/>
            </a:avLst>
          </a:prstGeom>
          <a:solidFill>
            <a:srgbClr val="1B5F39"/>
          </a:solidFill>
          <a:ln/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79402" y="4144327"/>
            <a:ext cx="157877" cy="157877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6159460" y="4552117"/>
            <a:ext cx="1644610" cy="205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IDs (#id)</a:t>
            </a:r>
            <a:endParaRPr lang="en-US" sz="1250" dirty="0"/>
          </a:p>
        </p:txBody>
      </p:sp>
      <p:sp>
        <p:nvSpPr>
          <p:cNvPr id="19" name="Text 14"/>
          <p:cNvSpPr/>
          <p:nvPr/>
        </p:nvSpPr>
        <p:spPr>
          <a:xfrm>
            <a:off x="6159460" y="4836557"/>
            <a:ext cx="7797879" cy="421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IDs são como crachás</a:t>
            </a:r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— únicos e exclusivos. Cada ID deve aparecer apenas uma vez por página. Perfeitos para elementos únicos como cabeçalho ou rodapé principal.</a:t>
            </a:r>
            <a:endParaRPr lang="en-US" sz="1000" dirty="0"/>
          </a:p>
        </p:txBody>
      </p:sp>
      <p:sp>
        <p:nvSpPr>
          <p:cNvPr id="20" name="Shape 15"/>
          <p:cNvSpPr/>
          <p:nvPr/>
        </p:nvSpPr>
        <p:spPr>
          <a:xfrm>
            <a:off x="6159460" y="5405557"/>
            <a:ext cx="7797879" cy="1039178"/>
          </a:xfrm>
          <a:prstGeom prst="roundRect">
            <a:avLst>
              <a:gd name="adj" fmla="val 1899"/>
            </a:avLst>
          </a:prstGeom>
          <a:solidFill>
            <a:srgbClr val="EFEEEB"/>
          </a:solidFill>
          <a:ln/>
        </p:spPr>
      </p:sp>
      <p:sp>
        <p:nvSpPr>
          <p:cNvPr id="21" name="Shape 16"/>
          <p:cNvSpPr/>
          <p:nvPr/>
        </p:nvSpPr>
        <p:spPr>
          <a:xfrm>
            <a:off x="6152912" y="5405557"/>
            <a:ext cx="7810976" cy="1039178"/>
          </a:xfrm>
          <a:prstGeom prst="roundRect">
            <a:avLst>
              <a:gd name="adj" fmla="val 1899"/>
            </a:avLst>
          </a:prstGeom>
          <a:solidFill>
            <a:srgbClr val="EFEEEB"/>
          </a:solidFill>
          <a:ln/>
        </p:spPr>
      </p:sp>
      <p:sp>
        <p:nvSpPr>
          <p:cNvPr id="22" name="Text 17"/>
          <p:cNvSpPr/>
          <p:nvPr/>
        </p:nvSpPr>
        <p:spPr>
          <a:xfrm>
            <a:off x="6284476" y="5504140"/>
            <a:ext cx="7547848" cy="842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#cabecalho-principal {  position: fixed;  top: 0;}</a:t>
            </a:r>
            <a:endParaRPr lang="en-US" sz="1000" dirty="0"/>
          </a:p>
        </p:txBody>
      </p:sp>
      <p:sp>
        <p:nvSpPr>
          <p:cNvPr id="23" name="Text 18"/>
          <p:cNvSpPr/>
          <p:nvPr/>
        </p:nvSpPr>
        <p:spPr>
          <a:xfrm>
            <a:off x="6159460" y="6592729"/>
            <a:ext cx="7797879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Mais específico que classes, mas use com moderação para manter flexibilidade.</a:t>
            </a:r>
            <a:endParaRPr lang="en-US" sz="1000" dirty="0"/>
          </a:p>
        </p:txBody>
      </p:sp>
      <p:sp>
        <p:nvSpPr>
          <p:cNvPr id="24" name="Shape 19"/>
          <p:cNvSpPr/>
          <p:nvPr/>
        </p:nvSpPr>
        <p:spPr>
          <a:xfrm>
            <a:off x="6012656" y="7098030"/>
            <a:ext cx="8091488" cy="769501"/>
          </a:xfrm>
          <a:prstGeom prst="roundRect">
            <a:avLst>
              <a:gd name="adj" fmla="val 2565"/>
            </a:avLst>
          </a:prstGeom>
          <a:solidFill>
            <a:srgbClr val="C3EED6"/>
          </a:solidFill>
          <a:ln/>
        </p:spPr>
      </p:sp>
      <p:pic>
        <p:nvPicPr>
          <p:cNvPr id="25" name="Image 3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4220" y="7292102"/>
            <a:ext cx="164425" cy="131564"/>
          </a:xfrm>
          <a:prstGeom prst="rect">
            <a:avLst/>
          </a:prstGeom>
        </p:spPr>
      </p:pic>
      <p:sp>
        <p:nvSpPr>
          <p:cNvPr id="26" name="Text 20"/>
          <p:cNvSpPr/>
          <p:nvPr/>
        </p:nvSpPr>
        <p:spPr>
          <a:xfrm>
            <a:off x="6440210" y="7262455"/>
            <a:ext cx="7532370" cy="421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b="1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Regra de ouro:</a:t>
            </a:r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Quando em dúvida, use classes. IDs devem ser reservados para elementos verdadeiramente únicos ou âncoras de navegação.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0334" y="529590"/>
            <a:ext cx="7355324" cy="601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CSS Externo: A Forma Profissional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70334" y="1593533"/>
            <a:ext cx="7665839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 CSS externo é a abordagem profissional: você cria um arquivo 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.css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separado e o vincula a quantas páginas HTML precisar. É a base de qualquer projeto web sério.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770334" y="2409944"/>
            <a:ext cx="2407325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Estrutura de Arquivos</a:t>
            </a:r>
            <a:endParaRPr lang="en-US" sz="1850" dirty="0"/>
          </a:p>
        </p:txBody>
      </p:sp>
      <p:sp>
        <p:nvSpPr>
          <p:cNvPr id="5" name="Shape 3"/>
          <p:cNvSpPr/>
          <p:nvPr/>
        </p:nvSpPr>
        <p:spPr>
          <a:xfrm>
            <a:off x="770334" y="2927390"/>
            <a:ext cx="7665839" cy="1829514"/>
          </a:xfrm>
          <a:prstGeom prst="roundRect">
            <a:avLst>
              <a:gd name="adj" fmla="val 1579"/>
            </a:avLst>
          </a:prstGeom>
          <a:solidFill>
            <a:srgbClr val="EFEEEB"/>
          </a:solidFill>
          <a:ln/>
        </p:spPr>
      </p:sp>
      <p:sp>
        <p:nvSpPr>
          <p:cNvPr id="6" name="Shape 4"/>
          <p:cNvSpPr/>
          <p:nvPr/>
        </p:nvSpPr>
        <p:spPr>
          <a:xfrm>
            <a:off x="760809" y="2927390"/>
            <a:ext cx="7684889" cy="1829514"/>
          </a:xfrm>
          <a:prstGeom prst="roundRect">
            <a:avLst>
              <a:gd name="adj" fmla="val 1579"/>
            </a:avLst>
          </a:prstGeom>
          <a:solidFill>
            <a:srgbClr val="EFEEEB"/>
          </a:solidFill>
          <a:ln/>
        </p:spPr>
      </p:sp>
      <p:sp>
        <p:nvSpPr>
          <p:cNvPr id="7" name="Text 5"/>
          <p:cNvSpPr/>
          <p:nvPr/>
        </p:nvSpPr>
        <p:spPr>
          <a:xfrm>
            <a:off x="953333" y="3071812"/>
            <a:ext cx="7299841" cy="1540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projeto/├── index.html├── contato.html└── css/    └── style.css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770334" y="4973479"/>
            <a:ext cx="2407325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Vinculando o CSS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70334" y="5490924"/>
            <a:ext cx="7665839" cy="1213247"/>
          </a:xfrm>
          <a:prstGeom prst="roundRect">
            <a:avLst>
              <a:gd name="adj" fmla="val 2381"/>
            </a:avLst>
          </a:prstGeom>
          <a:solidFill>
            <a:srgbClr val="EFEEEB"/>
          </a:solidFill>
          <a:ln/>
        </p:spPr>
      </p:sp>
      <p:sp>
        <p:nvSpPr>
          <p:cNvPr id="10" name="Shape 8"/>
          <p:cNvSpPr/>
          <p:nvPr/>
        </p:nvSpPr>
        <p:spPr>
          <a:xfrm>
            <a:off x="760809" y="5490924"/>
            <a:ext cx="7684889" cy="1213247"/>
          </a:xfrm>
          <a:prstGeom prst="roundRect">
            <a:avLst>
              <a:gd name="adj" fmla="val 2381"/>
            </a:avLst>
          </a:prstGeom>
          <a:solidFill>
            <a:srgbClr val="EFEEEB"/>
          </a:solidFill>
          <a:ln/>
        </p:spPr>
      </p:sp>
      <p:sp>
        <p:nvSpPr>
          <p:cNvPr id="11" name="Text 9"/>
          <p:cNvSpPr/>
          <p:nvPr/>
        </p:nvSpPr>
        <p:spPr>
          <a:xfrm>
            <a:off x="953333" y="5635347"/>
            <a:ext cx="7299841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&lt;head&gt;  &lt;link rel="stylesheet" href="css/style.css"&gt;&lt;/head&gt;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770334" y="6920746"/>
            <a:ext cx="7665839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Com essa estrutura, todas as páginas compartilham os mesmos estilos. Altere uma linha no CSS e todo o site se atualiza instantaneamente.</a:t>
            </a:r>
            <a:endParaRPr lang="en-US" sz="1500" dirty="0"/>
          </a:p>
        </p:txBody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913614" y="1636871"/>
            <a:ext cx="481370" cy="481370"/>
          </a:xfrm>
          <a:prstGeom prst="rect">
            <a:avLst/>
          </a:prstGeom>
        </p:spPr>
      </p:pic>
      <p:sp>
        <p:nvSpPr>
          <p:cNvPr id="14" name="Text 11"/>
          <p:cNvSpPr/>
          <p:nvPr/>
        </p:nvSpPr>
        <p:spPr>
          <a:xfrm>
            <a:off x="9635609" y="1751171"/>
            <a:ext cx="2407325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Organização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9635609" y="2244566"/>
            <a:ext cx="423195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Separação clara entre conteúdo, estilo e comportamento</a:t>
            </a:r>
            <a:endParaRPr lang="en-US" sz="1500" dirty="0"/>
          </a:p>
        </p:txBody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913614" y="3246001"/>
            <a:ext cx="481370" cy="481370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9635609" y="3360301"/>
            <a:ext cx="2407325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Reutilização</a:t>
            </a:r>
            <a:endParaRPr lang="en-US" sz="1850" dirty="0"/>
          </a:p>
        </p:txBody>
      </p:sp>
      <p:sp>
        <p:nvSpPr>
          <p:cNvPr id="18" name="Text 14"/>
          <p:cNvSpPr/>
          <p:nvPr/>
        </p:nvSpPr>
        <p:spPr>
          <a:xfrm>
            <a:off x="9635609" y="3853696"/>
            <a:ext cx="4231958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Um arquivo CSS para múltiplas páginas</a:t>
            </a:r>
            <a:endParaRPr lang="en-US" sz="1500" dirty="0"/>
          </a:p>
        </p:txBody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13614" y="4546997"/>
            <a:ext cx="481370" cy="481370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635609" y="4661297"/>
            <a:ext cx="2407325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Colaboração</a:t>
            </a:r>
            <a:endParaRPr lang="en-US" sz="1850" dirty="0"/>
          </a:p>
        </p:txBody>
      </p:sp>
      <p:sp>
        <p:nvSpPr>
          <p:cNvPr id="21" name="Text 16"/>
          <p:cNvSpPr/>
          <p:nvPr/>
        </p:nvSpPr>
        <p:spPr>
          <a:xfrm>
            <a:off x="9635609" y="5154692"/>
            <a:ext cx="423195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Desenvolvedores trabalham em arquivos diferentes</a:t>
            </a:r>
            <a:endParaRPr lang="en-US" sz="1500" dirty="0"/>
          </a:p>
        </p:txBody>
      </p:sp>
      <p:pic>
        <p:nvPicPr>
          <p:cNvPr id="2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913614" y="6156127"/>
            <a:ext cx="481370" cy="481370"/>
          </a:xfrm>
          <a:prstGeom prst="rect">
            <a:avLst/>
          </a:prstGeom>
        </p:spPr>
      </p:pic>
      <p:sp>
        <p:nvSpPr>
          <p:cNvPr id="23" name="Text 17"/>
          <p:cNvSpPr/>
          <p:nvPr/>
        </p:nvSpPr>
        <p:spPr>
          <a:xfrm>
            <a:off x="9635609" y="6270427"/>
            <a:ext cx="2407325" cy="3008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Performance</a:t>
            </a:r>
            <a:endParaRPr lang="en-US" sz="1850" dirty="0"/>
          </a:p>
        </p:txBody>
      </p:sp>
      <p:sp>
        <p:nvSpPr>
          <p:cNvPr id="24" name="Text 18"/>
          <p:cNvSpPr/>
          <p:nvPr/>
        </p:nvSpPr>
        <p:spPr>
          <a:xfrm>
            <a:off x="9635609" y="6763822"/>
            <a:ext cx="4231958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Navegadores fazem cache do CSS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483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0683" y="481727"/>
            <a:ext cx="5858470" cy="547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Dicas Práticas de Organização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700683" y="1291709"/>
            <a:ext cx="175141" cy="218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01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700683" y="1566505"/>
            <a:ext cx="7742634" cy="2286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6" name="Text 3"/>
          <p:cNvSpPr/>
          <p:nvPr/>
        </p:nvSpPr>
        <p:spPr>
          <a:xfrm>
            <a:off x="700683" y="1699736"/>
            <a:ext cx="2189678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Nomeie com Clareza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00683" y="2078355"/>
            <a:ext cx="7742634" cy="575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 nomes descritivos para classes: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.card-produto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.botao-enviar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,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.menu-navegacao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 Evite nomes genéricos como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.azul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ou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.grande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700683" y="2960370"/>
            <a:ext cx="175141" cy="218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02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700683" y="3235166"/>
            <a:ext cx="7742634" cy="2286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0" name="Text 7"/>
          <p:cNvSpPr/>
          <p:nvPr/>
        </p:nvSpPr>
        <p:spPr>
          <a:xfrm>
            <a:off x="700683" y="3368397"/>
            <a:ext cx="2416016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Agrupe por Componente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00683" y="3747016"/>
            <a:ext cx="7742634" cy="560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Organize seu CSS por seções: reset, tipografia, layout, componentes, utilitários. Comente cada seção para facilitar navegação.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700683" y="4613791"/>
            <a:ext cx="175141" cy="218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03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700683" y="4888587"/>
            <a:ext cx="7742634" cy="2286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4" name="Text 11"/>
          <p:cNvSpPr/>
          <p:nvPr/>
        </p:nvSpPr>
        <p:spPr>
          <a:xfrm>
            <a:off x="700683" y="5021818"/>
            <a:ext cx="2937034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Use Hover para Interatividade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700683" y="5400437"/>
            <a:ext cx="7742634" cy="567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Adicione estados hover aos botões e links: 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.botao:hover { background-color: #145030; }</a:t>
            </a:r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 Isso melhora a experiência do usuário.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700683" y="6274832"/>
            <a:ext cx="175141" cy="218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Alice Light" pitchFamily="34" charset="0"/>
                <a:ea typeface="Alice Light" pitchFamily="34" charset="-122"/>
                <a:cs typeface="Alice Light" pitchFamily="34" charset="-120"/>
              </a:rPr>
              <a:t>04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700683" y="6549628"/>
            <a:ext cx="7742634" cy="22860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8" name="Text 15"/>
          <p:cNvSpPr/>
          <p:nvPr/>
        </p:nvSpPr>
        <p:spPr>
          <a:xfrm>
            <a:off x="700683" y="6682859"/>
            <a:ext cx="3161109" cy="2736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Teste em Múltiplos Navegadores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700683" y="7061478"/>
            <a:ext cx="7742634" cy="560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Verifique se seus estilos funcionam no Chrome, Firefox, Safari e Edge. Ferramentas de desenvolvedor são suas aliadas.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070" y="514350"/>
            <a:ext cx="7029450" cy="584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Desafio Final: Cafeteria Aroma </a:t>
            </a:r>
            <a:pPr algn="l"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☕</a:t>
            </a:r>
            <a:endParaRPr lang="en-US" sz="3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070" y="1589603"/>
            <a:ext cx="6339007" cy="633900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50944" y="1566148"/>
            <a:ext cx="233803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Seu Desafio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7550944" y="2045375"/>
            <a:ext cx="6339007" cy="59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Crie um site completo para a Cafeteria Aroma usando CSS externo. O site deve incluir duas páginas: home e contato.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7550944" y="2830711"/>
            <a:ext cx="2338030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Requisitos Técnicos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550944" y="3309938"/>
            <a:ext cx="6339007" cy="306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Crie um arquivo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highlight>
                  <a:srgbClr val="EFEEE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style.css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externo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7550944" y="3682127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 as cores da paleta: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#1B5F39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e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FAF9F4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#FAF9F4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7550944" y="4046696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Implemente classes para botões, cards e seções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7550944" y="4411266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Adicione efeitos hover nos botões e links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7550944" y="4775835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 IDs apenas para cabeçalho e rodapé principais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7550944" y="5140404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Crie uma navegação consistente entre as páginas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7550944" y="5607844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Tempo: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30 minutos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7090" y="524470"/>
            <a:ext cx="7622619" cy="1188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Próximos Passos na Sua Jornada CSS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437233" y="2283738"/>
            <a:ext cx="190143" cy="1114544"/>
          </a:xfrm>
          <a:prstGeom prst="roundRect">
            <a:avLst>
              <a:gd name="adj" fmla="val 15004"/>
            </a:avLst>
          </a:prstGeom>
          <a:solidFill>
            <a:srgbClr val="F0EDE6"/>
          </a:solidFill>
          <a:ln/>
        </p:spPr>
      </p:sp>
      <p:sp>
        <p:nvSpPr>
          <p:cNvPr id="5" name="Shape 2"/>
          <p:cNvSpPr/>
          <p:nvPr/>
        </p:nvSpPr>
        <p:spPr>
          <a:xfrm>
            <a:off x="6247090" y="2158841"/>
            <a:ext cx="570548" cy="570548"/>
          </a:xfrm>
          <a:prstGeom prst="roundRect">
            <a:avLst>
              <a:gd name="adj" fmla="val 80133"/>
            </a:avLst>
          </a:prstGeom>
          <a:solidFill>
            <a:srgbClr val="F0EDE6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89727" y="2301478"/>
            <a:ext cx="285274" cy="28527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007781" y="2188607"/>
            <a:ext cx="2377440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Pratique Diariamente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7007781" y="2599849"/>
            <a:ext cx="6861929" cy="608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Crie pequenos projetos toda semana. A repetição consolida o conhecimento e revela padrões úteis.</a:t>
            </a:r>
            <a:endParaRPr lang="en-US" sz="1450" dirty="0"/>
          </a:p>
        </p:txBody>
      </p:sp>
      <p:sp>
        <p:nvSpPr>
          <p:cNvPr id="9" name="Shape 5"/>
          <p:cNvSpPr/>
          <p:nvPr/>
        </p:nvSpPr>
        <p:spPr>
          <a:xfrm>
            <a:off x="6722507" y="3873818"/>
            <a:ext cx="190143" cy="1114544"/>
          </a:xfrm>
          <a:prstGeom prst="roundRect">
            <a:avLst>
              <a:gd name="adj" fmla="val 15004"/>
            </a:avLst>
          </a:prstGeom>
          <a:solidFill>
            <a:srgbClr val="F0EDE6"/>
          </a:solidFill>
          <a:ln/>
        </p:spPr>
      </p:sp>
      <p:sp>
        <p:nvSpPr>
          <p:cNvPr id="10" name="Shape 6"/>
          <p:cNvSpPr/>
          <p:nvPr/>
        </p:nvSpPr>
        <p:spPr>
          <a:xfrm>
            <a:off x="6532364" y="3748921"/>
            <a:ext cx="570548" cy="570548"/>
          </a:xfrm>
          <a:prstGeom prst="roundRect">
            <a:avLst>
              <a:gd name="adj" fmla="val 80133"/>
            </a:avLst>
          </a:prstGeom>
          <a:solidFill>
            <a:srgbClr val="F0EDE6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75001" y="3891558"/>
            <a:ext cx="285274" cy="28527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293054" y="3778687"/>
            <a:ext cx="2656046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Explore Frameworks CSS</a:t>
            </a:r>
            <a:endParaRPr lang="en-US" sz="1850" dirty="0"/>
          </a:p>
        </p:txBody>
      </p:sp>
      <p:sp>
        <p:nvSpPr>
          <p:cNvPr id="13" name="Text 8"/>
          <p:cNvSpPr/>
          <p:nvPr/>
        </p:nvSpPr>
        <p:spPr>
          <a:xfrm>
            <a:off x="7293054" y="4189928"/>
            <a:ext cx="6576655" cy="608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Depois de dominar CSS puro, experimente Bootstrap, Tailwind ou outros frameworks para acelerar o desenvolvimento.</a:t>
            </a:r>
            <a:endParaRPr lang="en-US" sz="1450" dirty="0"/>
          </a:p>
        </p:txBody>
      </p:sp>
      <p:sp>
        <p:nvSpPr>
          <p:cNvPr id="14" name="Shape 9"/>
          <p:cNvSpPr/>
          <p:nvPr/>
        </p:nvSpPr>
        <p:spPr>
          <a:xfrm>
            <a:off x="7007781" y="5463897"/>
            <a:ext cx="190143" cy="1114544"/>
          </a:xfrm>
          <a:prstGeom prst="roundRect">
            <a:avLst>
              <a:gd name="adj" fmla="val 15004"/>
            </a:avLst>
          </a:prstGeom>
          <a:solidFill>
            <a:srgbClr val="F0EDE6"/>
          </a:solidFill>
          <a:ln/>
        </p:spPr>
      </p:sp>
      <p:sp>
        <p:nvSpPr>
          <p:cNvPr id="15" name="Shape 10"/>
          <p:cNvSpPr/>
          <p:nvPr/>
        </p:nvSpPr>
        <p:spPr>
          <a:xfrm>
            <a:off x="6817638" y="5339001"/>
            <a:ext cx="570548" cy="570548"/>
          </a:xfrm>
          <a:prstGeom prst="roundRect">
            <a:avLst>
              <a:gd name="adj" fmla="val 80133"/>
            </a:avLst>
          </a:prstGeom>
          <a:solidFill>
            <a:srgbClr val="F0EDE6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960275" y="5481638"/>
            <a:ext cx="285274" cy="28527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578328" y="5368766"/>
            <a:ext cx="2965252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Aprenda Design Responsivo</a:t>
            </a:r>
            <a:endParaRPr lang="en-US" sz="1850" dirty="0"/>
          </a:p>
        </p:txBody>
      </p:sp>
      <p:sp>
        <p:nvSpPr>
          <p:cNvPr id="18" name="Text 12"/>
          <p:cNvSpPr/>
          <p:nvPr/>
        </p:nvSpPr>
        <p:spPr>
          <a:xfrm>
            <a:off x="7578328" y="5780008"/>
            <a:ext cx="6291382" cy="608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Media queries e layouts flexíveis são essenciais. Seus sites precisam funcionar em smartphones, tablets e desktops.</a:t>
            </a:r>
            <a:endParaRPr lang="en-US" sz="1450" dirty="0"/>
          </a:p>
        </p:txBody>
      </p:sp>
      <p:sp>
        <p:nvSpPr>
          <p:cNvPr id="19" name="Text 13"/>
          <p:cNvSpPr/>
          <p:nvPr/>
        </p:nvSpPr>
        <p:spPr>
          <a:xfrm>
            <a:off x="6247090" y="6792516"/>
            <a:ext cx="7622619" cy="912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Lembre-se: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1B5F39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separação de estilo e conteúdo não é apenas boa prática — é a base da web profissional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. Continue praticando e logo você estará criando projetos complexos com confiança!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2025-10-24T23:07:43Z</dcterms:created>
  <dcterms:modified xsi:type="dcterms:W3CDTF">2025-10-24T23:07:43Z</dcterms:modified>
</cp:coreProperties>
</file>